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Helvetica Neue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-boldItalic.fntdata"/><Relationship Id="rId61" Type="http://schemas.openxmlformats.org/officeDocument/2006/relationships/font" Target="fonts/HelveticaNeue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HelveticaNeue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8168d95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8168d95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4df40765e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4df40765e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7ab82439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7ab82439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7ab82439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7ab82439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7ab82439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97ab82439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7ab82439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7ab82439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7ab824390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7ab824390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7ab82439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7ab82439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7ab82439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7ab82439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7ab824390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7ab82439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7ab824390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7ab824390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4df40765e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4df40765e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7ab824390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97ab824390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7ab824390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7ab824390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7ab824390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97ab824390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7ab824390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7ab824390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97ab824390_0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97ab824390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97ab824390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97ab824390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97ab824390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97ab824390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97ab824390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97ab824390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7ab824390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7ab824390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97ab824390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97ab824390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4df4076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4df4076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97ab824390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97ab824390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97ab824390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97ab824390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97ab824390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97ab824390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97ab824390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97ab824390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97ab824390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97ab824390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4df40765e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4df40765e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a4df40765e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a4df40765e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97ab824390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97ab824390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97ab824390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97ab824390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a4df40765e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a4df40765e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4df40765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4df40765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97ab824390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97ab824390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97ab824390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97ab824390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97ab824390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97ab824390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7ab824390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97ab824390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4df40765e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4df40765e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4df40765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4df40765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a4df40765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a4df40765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a4df40765e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a4df40765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a4df40765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a4df40765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a4df40765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a4df40765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4df40765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4df40765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a4df40765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a4df40765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a4df40765e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a4df40765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4df40765e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4df40765e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a4df40765e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a4df40765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4df40765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4df40765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4df40765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4df40765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4df40765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4df40765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4df40765e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4df40765e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Relationship Id="rId4" Type="http://schemas.openxmlformats.org/officeDocument/2006/relationships/image" Target="../media/image30.png"/><Relationship Id="rId5" Type="http://schemas.openxmlformats.org/officeDocument/2006/relationships/image" Target="../media/image34.png"/><Relationship Id="rId6" Type="http://schemas.openxmlformats.org/officeDocument/2006/relationships/image" Target="../media/image26.png"/><Relationship Id="rId7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27.png"/><Relationship Id="rId7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Relationship Id="rId4" Type="http://schemas.openxmlformats.org/officeDocument/2006/relationships/image" Target="../media/image37.png"/><Relationship Id="rId5" Type="http://schemas.openxmlformats.org/officeDocument/2006/relationships/image" Target="../media/image31.jpg"/><Relationship Id="rId6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Relationship Id="rId4" Type="http://schemas.openxmlformats.org/officeDocument/2006/relationships/image" Target="../media/image42.png"/><Relationship Id="rId5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Relationship Id="rId4" Type="http://schemas.openxmlformats.org/officeDocument/2006/relationships/image" Target="../media/image33.png"/><Relationship Id="rId5" Type="http://schemas.openxmlformats.org/officeDocument/2006/relationships/image" Target="../media/image39.png"/><Relationship Id="rId6" Type="http://schemas.openxmlformats.org/officeDocument/2006/relationships/image" Target="../media/image44.png"/><Relationship Id="rId7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Relationship Id="rId4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Relationship Id="rId4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Relationship Id="rId4" Type="http://schemas.openxmlformats.org/officeDocument/2006/relationships/image" Target="../media/image33.png"/><Relationship Id="rId5" Type="http://schemas.openxmlformats.org/officeDocument/2006/relationships/image" Target="../media/image39.png"/><Relationship Id="rId6" Type="http://schemas.openxmlformats.org/officeDocument/2006/relationships/image" Target="../media/image44.png"/><Relationship Id="rId7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Relationship Id="rId4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10" Type="http://schemas.openxmlformats.org/officeDocument/2006/relationships/image" Target="../media/image51.png"/><Relationship Id="rId9" Type="http://schemas.openxmlformats.org/officeDocument/2006/relationships/image" Target="../media/image50.png"/><Relationship Id="rId5" Type="http://schemas.openxmlformats.org/officeDocument/2006/relationships/image" Target="../media/image29.png"/><Relationship Id="rId6" Type="http://schemas.openxmlformats.org/officeDocument/2006/relationships/image" Target="../media/image45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png"/><Relationship Id="rId4" Type="http://schemas.openxmlformats.org/officeDocument/2006/relationships/image" Target="../media/image5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jpg"/><Relationship Id="rId4" Type="http://schemas.openxmlformats.org/officeDocument/2006/relationships/image" Target="../media/image33.png"/><Relationship Id="rId5" Type="http://schemas.openxmlformats.org/officeDocument/2006/relationships/image" Target="../media/image2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0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7.png"/><Relationship Id="rId4" Type="http://schemas.openxmlformats.org/officeDocument/2006/relationships/image" Target="../media/image59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0.jpg"/><Relationship Id="rId4" Type="http://schemas.openxmlformats.org/officeDocument/2006/relationships/image" Target="../media/image58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6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Convolutional Neural Networks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Tatiana Gaintseva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22"/>
          <p:cNvCxnSpPr/>
          <p:nvPr/>
        </p:nvCxnSpPr>
        <p:spPr>
          <a:xfrm flipH="1">
            <a:off x="3241250" y="2237525"/>
            <a:ext cx="210300" cy="5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22"/>
          <p:cNvSpPr txBox="1"/>
          <p:nvPr/>
        </p:nvSpPr>
        <p:spPr>
          <a:xfrm>
            <a:off x="3136025" y="18799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 слоев</a:t>
            </a:r>
            <a:endParaRPr/>
          </a:p>
        </p:txBody>
      </p:sp>
      <p:cxnSp>
        <p:nvCxnSpPr>
          <p:cNvPr id="136" name="Google Shape;136;p22"/>
          <p:cNvCxnSpPr>
            <a:stCxn id="135" idx="2"/>
          </p:cNvCxnSpPr>
          <p:nvPr/>
        </p:nvCxnSpPr>
        <p:spPr>
          <a:xfrm flipH="1">
            <a:off x="3651425" y="2237525"/>
            <a:ext cx="10500" cy="9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22"/>
          <p:cNvSpPr txBox="1"/>
          <p:nvPr/>
        </p:nvSpPr>
        <p:spPr>
          <a:xfrm>
            <a:off x="3977475" y="22375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19 слоев</a:t>
            </a:r>
            <a:endParaRPr/>
          </a:p>
        </p:txBody>
      </p:sp>
      <p:cxnSp>
        <p:nvCxnSpPr>
          <p:cNvPr id="138" name="Google Shape;138;p22"/>
          <p:cNvCxnSpPr/>
          <p:nvPr/>
        </p:nvCxnSpPr>
        <p:spPr>
          <a:xfrm flipH="1">
            <a:off x="4116900" y="2700350"/>
            <a:ext cx="136800" cy="87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" name="Google Shape;139;p22"/>
          <p:cNvSpPr txBox="1"/>
          <p:nvPr/>
        </p:nvSpPr>
        <p:spPr>
          <a:xfrm>
            <a:off x="4572000" y="2668800"/>
            <a:ext cx="915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22 слоя</a:t>
            </a:r>
            <a:endParaRPr/>
          </a:p>
        </p:txBody>
      </p:sp>
      <p:cxnSp>
        <p:nvCxnSpPr>
          <p:cNvPr id="140" name="Google Shape;140;p22"/>
          <p:cNvCxnSpPr/>
          <p:nvPr/>
        </p:nvCxnSpPr>
        <p:spPr>
          <a:xfrm flipH="1">
            <a:off x="4600775" y="3057975"/>
            <a:ext cx="157800" cy="5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22"/>
          <p:cNvSpPr txBox="1"/>
          <p:nvPr/>
        </p:nvSpPr>
        <p:spPr>
          <a:xfrm>
            <a:off x="5410750" y="3142025"/>
            <a:ext cx="9975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152 слоя</a:t>
            </a:r>
            <a:endParaRPr/>
          </a:p>
        </p:txBody>
      </p:sp>
      <p:cxnSp>
        <p:nvCxnSpPr>
          <p:cNvPr id="142" name="Google Shape;142;p22"/>
          <p:cNvCxnSpPr/>
          <p:nvPr/>
        </p:nvCxnSpPr>
        <p:spPr>
          <a:xfrm flipH="1">
            <a:off x="5631100" y="3499625"/>
            <a:ext cx="278400" cy="4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" name="Google Shape;143;p22"/>
          <p:cNvSpPr txBox="1"/>
          <p:nvPr/>
        </p:nvSpPr>
        <p:spPr>
          <a:xfrm>
            <a:off x="5029275" y="1238275"/>
            <a:ext cx="28167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обучения таких сетей нужны мощные процессоры! (GPU)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Сверточные нейронные сети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75" y="1204150"/>
            <a:ext cx="3313050" cy="331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4124725" y="1426250"/>
            <a:ext cx="3458400" cy="13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классификации на 10 классов черно-белых изображений размера 32*32</a:t>
            </a:r>
            <a:endParaRPr/>
          </a:p>
        </p:txBody>
      </p:sp>
      <p:sp>
        <p:nvSpPr>
          <p:cNvPr id="155" name="Google Shape;155;p2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Датасет MNIST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127" y="1916975"/>
            <a:ext cx="2156025" cy="20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200" y="1916975"/>
            <a:ext cx="1936325" cy="19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443275" y="8299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Черно-белая картинка представляется матрицей чисел из отрезка [0, 255] размера 32*32 </a:t>
            </a:r>
            <a:endParaRPr/>
          </a:p>
        </p:txBody>
      </p:sp>
      <p:sp>
        <p:nvSpPr>
          <p:cNvPr id="163" name="Google Shape;163;p25"/>
          <p:cNvSpPr txBox="1"/>
          <p:nvPr/>
        </p:nvSpPr>
        <p:spPr>
          <a:xfrm>
            <a:off x="3893325" y="2436025"/>
            <a:ext cx="8496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=</a:t>
            </a:r>
            <a:endParaRPr sz="6000"/>
          </a:p>
        </p:txBody>
      </p:sp>
      <p:sp>
        <p:nvSpPr>
          <p:cNvPr id="164" name="Google Shape;164;p25"/>
          <p:cNvSpPr/>
          <p:nvPr/>
        </p:nvSpPr>
        <p:spPr>
          <a:xfrm>
            <a:off x="7337800" y="1862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/>
          <p:nvPr/>
        </p:nvSpPr>
        <p:spPr>
          <a:xfrm rot="5400000">
            <a:off x="5971588" y="3061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5"/>
          <p:cNvSpPr txBox="1"/>
          <p:nvPr/>
        </p:nvSpPr>
        <p:spPr>
          <a:xfrm>
            <a:off x="7643075" y="26779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167" name="Google Shape;167;p25"/>
          <p:cNvSpPr txBox="1"/>
          <p:nvPr/>
        </p:nvSpPr>
        <p:spPr>
          <a:xfrm>
            <a:off x="5846200" y="41294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800" y="1238975"/>
            <a:ext cx="5880724" cy="33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/>
        </p:nvSpPr>
        <p:spPr>
          <a:xfrm>
            <a:off x="527450" y="616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Растягивание картинки в вектор и подача на вход сети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Классификация картинок полносвязной сетью:</a:t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Недостатки: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слишком много нейронов в 1 слое 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ломаются пространственные отношения на картинке, которые могли бы помочь сети в задаче классификации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311700" y="1152475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2164975" y="973650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3760" y="1982687"/>
            <a:ext cx="115424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3203" y="1982675"/>
            <a:ext cx="1495947" cy="15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790400" y="38034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 четверки преимущественно горизонтальные и вертикальные линии, у восьмерки линии плавные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311700" y="234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Свертка</a:t>
            </a:r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36" y="1491050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650" y="2061750"/>
            <a:ext cx="1646700" cy="15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/>
        </p:nvSpPr>
        <p:spPr>
          <a:xfrm>
            <a:off x="906075" y="944138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Изображение</a:t>
            </a:r>
            <a:endParaRPr/>
          </a:p>
        </p:txBody>
      </p:sp>
      <p:sp>
        <p:nvSpPr>
          <p:cNvPr id="205" name="Google Shape;205;p30"/>
          <p:cNvSpPr txBox="1"/>
          <p:nvPr/>
        </p:nvSpPr>
        <p:spPr>
          <a:xfrm>
            <a:off x="5365925" y="1789025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 (фильтр)</a:t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 rot="10800000">
            <a:off x="530325" y="1491050"/>
            <a:ext cx="168300" cy="2869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 rot="5400000">
            <a:off x="2150163" y="2967625"/>
            <a:ext cx="168300" cy="3071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/>
        </p:nvSpPr>
        <p:spPr>
          <a:xfrm>
            <a:off x="180450" y="27576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09" name="Google Shape;209;p30"/>
          <p:cNvSpPr txBox="1"/>
          <p:nvPr/>
        </p:nvSpPr>
        <p:spPr>
          <a:xfrm>
            <a:off x="2024763" y="45874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600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1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</p:txBody>
      </p:sp>
      <p:sp>
        <p:nvSpPr>
          <p:cNvPr id="218" name="Google Shape;218;p31"/>
          <p:cNvSpPr/>
          <p:nvPr/>
        </p:nvSpPr>
        <p:spPr>
          <a:xfrm>
            <a:off x="1116475" y="834482"/>
            <a:ext cx="4102175" cy="844200"/>
          </a:xfrm>
          <a:custGeom>
            <a:rect b="b" l="l" r="r" t="t"/>
            <a:pathLst>
              <a:path extrusionOk="0" h="33768" w="164087">
                <a:moveTo>
                  <a:pt x="0" y="31244"/>
                </a:moveTo>
                <a:cubicBezTo>
                  <a:pt x="26299" y="19288"/>
                  <a:pt x="52603" y="5036"/>
                  <a:pt x="81202" y="951"/>
                </a:cubicBezTo>
                <a:cubicBezTo>
                  <a:pt x="110619" y="-3251"/>
                  <a:pt x="150785" y="7196"/>
                  <a:pt x="164087" y="33768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19" name="Google Shape;219;p31"/>
          <p:cNvCxnSpPr/>
          <p:nvPr/>
        </p:nvCxnSpPr>
        <p:spPr>
          <a:xfrm>
            <a:off x="5176575" y="1594550"/>
            <a:ext cx="63000" cy="1158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0" name="Google Shape;22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21290"/>
            <a:ext cx="515000" cy="56453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/>
          <p:nvPr/>
        </p:nvSpPr>
        <p:spPr>
          <a:xfrm>
            <a:off x="1505650" y="459925"/>
            <a:ext cx="3670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r>
              <a:rPr lang="ru" sz="1000">
                <a:solidFill>
                  <a:schemeClr val="dk1"/>
                </a:solidFill>
              </a:rPr>
              <a:t>྾</a:t>
            </a:r>
            <a:r>
              <a:rPr lang="ru" sz="1000"/>
              <a:t>0 + 2྾0 + 3</a:t>
            </a:r>
            <a:r>
              <a:rPr lang="ru" sz="1000">
                <a:solidFill>
                  <a:schemeClr val="dk1"/>
                </a:solidFill>
              </a:rPr>
              <a:t>྾0 + (-4)྾0 + 7྾0 + 4྾0 + 2྾0 + (-5)྾0 + 1྾1 = 1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Сегодня в лекции: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История возникновения сверточных нейросетей, конкурс ImageNet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Свертка, сверточные сети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Pooling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Задачи компьютерного зрения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875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2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30" name="Google Shape;230;p32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" name="Google Shape;231;p32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32" name="Google Shape;232;p32"/>
          <p:cNvSpPr txBox="1"/>
          <p:nvPr/>
        </p:nvSpPr>
        <p:spPr>
          <a:xfrm>
            <a:off x="5239575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</a:t>
            </a:r>
            <a:endParaRPr sz="1000"/>
          </a:p>
        </p:txBody>
      </p:sp>
      <p:sp>
        <p:nvSpPr>
          <p:cNvPr id="233" name="Google Shape;233;p32"/>
          <p:cNvSpPr/>
          <p:nvPr/>
        </p:nvSpPr>
        <p:spPr>
          <a:xfrm>
            <a:off x="128477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34" name="Google Shape;234;p32"/>
          <p:cNvCxnSpPr/>
          <p:nvPr/>
        </p:nvCxnSpPr>
        <p:spPr>
          <a:xfrm>
            <a:off x="530280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5" name="Google Shape;23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56508"/>
            <a:ext cx="515000" cy="534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300" y="165322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3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44" name="Google Shape;244;p33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33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46" name="Google Shape;246;p33"/>
          <p:cNvSpPr txBox="1"/>
          <p:nvPr/>
        </p:nvSpPr>
        <p:spPr>
          <a:xfrm>
            <a:off x="5199150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</a:t>
            </a:r>
            <a:endParaRPr sz="1000"/>
          </a:p>
        </p:txBody>
      </p:sp>
      <p:sp>
        <p:nvSpPr>
          <p:cNvPr id="247" name="Google Shape;247;p33"/>
          <p:cNvSpPr/>
          <p:nvPr/>
        </p:nvSpPr>
        <p:spPr>
          <a:xfrm>
            <a:off x="148462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48" name="Google Shape;248;p33"/>
          <p:cNvCxnSpPr/>
          <p:nvPr/>
        </p:nvCxnSpPr>
        <p:spPr>
          <a:xfrm>
            <a:off x="550265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9" name="Google Shape;24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400" y="1836450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4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58" name="Google Shape;258;p34"/>
          <p:cNvCxnSpPr/>
          <p:nvPr/>
        </p:nvCxnSpPr>
        <p:spPr>
          <a:xfrm rot="5400000">
            <a:off x="401200" y="1926875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Google Shape;259;p34"/>
          <p:cNvSpPr txBox="1"/>
          <p:nvPr/>
        </p:nvSpPr>
        <p:spPr>
          <a:xfrm rot="-5400000">
            <a:off x="-78650" y="1730650"/>
            <a:ext cx="86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60" name="Google Shape;260;p34"/>
          <p:cNvSpPr txBox="1"/>
          <p:nvPr/>
        </p:nvSpPr>
        <p:spPr>
          <a:xfrm>
            <a:off x="5199125" y="1758575"/>
            <a:ext cx="28539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838" y="411843"/>
            <a:ext cx="590075" cy="63727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4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sp>
        <p:nvSpPr>
          <p:cNvPr id="264" name="Google Shape;264;p34"/>
          <p:cNvSpPr/>
          <p:nvPr/>
        </p:nvSpPr>
        <p:spPr>
          <a:xfrm>
            <a:off x="1179575" y="925316"/>
            <a:ext cx="3912850" cy="1110975"/>
          </a:xfrm>
          <a:custGeom>
            <a:rect b="b" l="l" r="r" t="t"/>
            <a:pathLst>
              <a:path extrusionOk="0" h="44439" w="156514">
                <a:moveTo>
                  <a:pt x="0" y="36025"/>
                </a:moveTo>
                <a:cubicBezTo>
                  <a:pt x="5307" y="20110"/>
                  <a:pt x="24742" y="11393"/>
                  <a:pt x="40811" y="6573"/>
                </a:cubicBezTo>
                <a:cubicBezTo>
                  <a:pt x="61140" y="476"/>
                  <a:pt x="83590" y="-2081"/>
                  <a:pt x="104343" y="2366"/>
                </a:cubicBezTo>
                <a:cubicBezTo>
                  <a:pt x="126188" y="7047"/>
                  <a:pt x="140707" y="28651"/>
                  <a:pt x="156514" y="44439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65" name="Google Shape;265;p34"/>
          <p:cNvCxnSpPr/>
          <p:nvPr/>
        </p:nvCxnSpPr>
        <p:spPr>
          <a:xfrm>
            <a:off x="4924200" y="1863875"/>
            <a:ext cx="210300" cy="2313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5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5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sp>
        <p:nvSpPr>
          <p:cNvPr id="273" name="Google Shape;273;p35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74" name="Google Shape;274;p35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75" name="Google Shape;275;p35"/>
          <p:cNvCxnSpPr>
            <a:stCxn id="270" idx="3"/>
            <a:endCxn id="271" idx="1"/>
          </p:cNvCxnSpPr>
          <p:nvPr/>
        </p:nvCxnSpPr>
        <p:spPr>
          <a:xfrm flipH="1" rot="10800000">
            <a:off x="3702536" y="3114425"/>
            <a:ext cx="1431900" cy="300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35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77" name="Google Shape;277;p35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78" name="Google Shape;278;p35"/>
          <p:cNvSpPr/>
          <p:nvPr/>
        </p:nvSpPr>
        <p:spPr>
          <a:xfrm flipH="1">
            <a:off x="545250" y="1689450"/>
            <a:ext cx="168300" cy="2850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5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5"/>
          <p:cNvSpPr/>
          <p:nvPr/>
        </p:nvSpPr>
        <p:spPr>
          <a:xfrm rot="5400000">
            <a:off x="2120926" y="3240575"/>
            <a:ext cx="168300" cy="3039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5"/>
          <p:cNvSpPr txBox="1"/>
          <p:nvPr/>
        </p:nvSpPr>
        <p:spPr>
          <a:xfrm>
            <a:off x="2024788" y="47500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2" name="Google Shape;282;p35"/>
          <p:cNvSpPr txBox="1"/>
          <p:nvPr/>
        </p:nvSpPr>
        <p:spPr>
          <a:xfrm>
            <a:off x="294450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3" name="Google Shape;283;p35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  <p:sp>
        <p:nvSpPr>
          <p:cNvPr id="284" name="Google Shape;284;p35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5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086" y="15799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6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endParaRPr sz="1000"/>
          </a:p>
        </p:txBody>
      </p:sp>
      <p:sp>
        <p:nvSpPr>
          <p:cNvPr id="293" name="Google Shape;293;p36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r>
              <a:rPr lang="ru" sz="1000"/>
              <a:t> 0 0 1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94" name="Google Shape;294;p36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95" name="Google Shape;295;p36"/>
          <p:cNvCxnSpPr/>
          <p:nvPr/>
        </p:nvCxnSpPr>
        <p:spPr>
          <a:xfrm>
            <a:off x="3996875" y="3111750"/>
            <a:ext cx="1041300" cy="54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36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97" name="Google Shape;297;p36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98" name="Google Shape;298;p36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6"/>
          <p:cNvSpPr txBox="1"/>
          <p:nvPr/>
        </p:nvSpPr>
        <p:spPr>
          <a:xfrm>
            <a:off x="2059575" y="485120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0" name="Google Shape;300;p36"/>
          <p:cNvSpPr txBox="1"/>
          <p:nvPr/>
        </p:nvSpPr>
        <p:spPr>
          <a:xfrm>
            <a:off x="38600" y="28725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1" name="Google Shape;301;p36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2" name="Google Shape;302;p36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6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4" name="Google Shape;304;p36"/>
          <p:cNvSpPr txBox="1"/>
          <p:nvPr/>
        </p:nvSpPr>
        <p:spPr>
          <a:xfrm>
            <a:off x="296025" y="17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Padding</a:t>
            </a:r>
            <a:endParaRPr sz="2800"/>
          </a:p>
        </p:txBody>
      </p:sp>
      <p:pic>
        <p:nvPicPr>
          <p:cNvPr id="305" name="Google Shape;30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142625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450020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5263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938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325" y="1392349"/>
            <a:ext cx="2418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725" y="4470062"/>
            <a:ext cx="321000" cy="244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4508075"/>
            <a:ext cx="138593" cy="1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1434125"/>
            <a:ext cx="138593" cy="1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6"/>
          <p:cNvSpPr/>
          <p:nvPr/>
        </p:nvSpPr>
        <p:spPr>
          <a:xfrm>
            <a:off x="800925" y="1594550"/>
            <a:ext cx="2936400" cy="2928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6"/>
          <p:cNvSpPr/>
          <p:nvPr/>
        </p:nvSpPr>
        <p:spPr>
          <a:xfrm>
            <a:off x="576850" y="1394625"/>
            <a:ext cx="3323700" cy="329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6"/>
          <p:cNvSpPr/>
          <p:nvPr/>
        </p:nvSpPr>
        <p:spPr>
          <a:xfrm flipH="1">
            <a:off x="350250" y="13315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6"/>
          <p:cNvSpPr/>
          <p:nvPr/>
        </p:nvSpPr>
        <p:spPr>
          <a:xfrm rot="5400000">
            <a:off x="2173550" y="31524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6"/>
          <p:cNvSpPr txBox="1"/>
          <p:nvPr/>
        </p:nvSpPr>
        <p:spPr>
          <a:xfrm>
            <a:off x="350250" y="727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 манипуляции размерами карт активаций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/>
        </p:nvSpPr>
        <p:spPr>
          <a:xfrm>
            <a:off x="1547750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Исходное изображение</a:t>
            </a:r>
            <a:endParaRPr/>
          </a:p>
        </p:txBody>
      </p:sp>
      <p:sp>
        <p:nvSpPr>
          <p:cNvPr id="323" name="Google Shape;323;p37"/>
          <p:cNvSpPr txBox="1"/>
          <p:nvPr/>
        </p:nvSpPr>
        <p:spPr>
          <a:xfrm>
            <a:off x="4572000" y="639900"/>
            <a:ext cx="752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</a:t>
            </a:r>
            <a:endParaRPr/>
          </a:p>
        </p:txBody>
      </p:sp>
      <p:sp>
        <p:nvSpPr>
          <p:cNvPr id="324" name="Google Shape;324;p37"/>
          <p:cNvSpPr txBox="1"/>
          <p:nvPr/>
        </p:nvSpPr>
        <p:spPr>
          <a:xfrm>
            <a:off x="5366175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pic>
        <p:nvPicPr>
          <p:cNvPr id="325" name="Google Shape;3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500" y="1142425"/>
            <a:ext cx="5465926" cy="32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525" y="2691900"/>
            <a:ext cx="3730550" cy="192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8"/>
          <p:cNvSpPr txBox="1"/>
          <p:nvPr/>
        </p:nvSpPr>
        <p:spPr>
          <a:xfrm>
            <a:off x="1432050" y="1898925"/>
            <a:ext cx="14094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3d свертка</a:t>
            </a:r>
            <a:endParaRPr/>
          </a:p>
        </p:txBody>
      </p:sp>
      <p:sp>
        <p:nvSpPr>
          <p:cNvPr id="332" name="Google Shape;332;p38"/>
          <p:cNvSpPr txBox="1"/>
          <p:nvPr/>
        </p:nvSpPr>
        <p:spPr>
          <a:xfrm>
            <a:off x="4927750" y="1898925"/>
            <a:ext cx="28785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2d свертка отдельно по каждому цветовому каналу </a:t>
            </a:r>
            <a:endParaRPr/>
          </a:p>
        </p:txBody>
      </p:sp>
      <p:pic>
        <p:nvPicPr>
          <p:cNvPr id="333" name="Google Shape;3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263" y="2457038"/>
            <a:ext cx="4148273" cy="21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8"/>
          <p:cNvSpPr/>
          <p:nvPr/>
        </p:nvSpPr>
        <p:spPr>
          <a:xfrm>
            <a:off x="1600300" y="2457050"/>
            <a:ext cx="1546200" cy="49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8"/>
          <p:cNvSpPr txBox="1"/>
          <p:nvPr/>
        </p:nvSpPr>
        <p:spPr>
          <a:xfrm>
            <a:off x="327575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Свертка цветных изображений</a:t>
            </a:r>
            <a:endParaRPr sz="2800"/>
          </a:p>
        </p:txBody>
      </p:sp>
      <p:sp>
        <p:nvSpPr>
          <p:cNvPr id="336" name="Google Shape;336;p38"/>
          <p:cNvSpPr txBox="1"/>
          <p:nvPr/>
        </p:nvSpPr>
        <p:spPr>
          <a:xfrm>
            <a:off x="380175" y="1131725"/>
            <a:ext cx="46596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Цветное </a:t>
            </a:r>
            <a:r>
              <a:rPr lang="ru">
                <a:solidFill>
                  <a:schemeClr val="dk1"/>
                </a:solidFill>
              </a:rPr>
              <a:t>(RGB) </a:t>
            </a:r>
            <a:r>
              <a:rPr lang="ru"/>
              <a:t>изображение трехмерное (h*w*3)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/>
          <p:nvPr/>
        </p:nvSpPr>
        <p:spPr>
          <a:xfrm>
            <a:off x="2359424" y="2387729"/>
            <a:ext cx="6072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342" name="Google Shape;342;p39"/>
          <p:cNvCxnSpPr/>
          <p:nvPr/>
        </p:nvCxnSpPr>
        <p:spPr>
          <a:xfrm>
            <a:off x="4478629" y="2038797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39"/>
          <p:cNvSpPr/>
          <p:nvPr/>
        </p:nvSpPr>
        <p:spPr>
          <a:xfrm>
            <a:off x="5648045" y="963426"/>
            <a:ext cx="847500" cy="134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476" y="2038798"/>
            <a:ext cx="1016483" cy="121842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 txBox="1"/>
          <p:nvPr/>
        </p:nvSpPr>
        <p:spPr>
          <a:xfrm>
            <a:off x="2632338" y="1054855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вертикальные линии</a:t>
            </a:r>
            <a:endParaRPr sz="1000"/>
          </a:p>
        </p:txBody>
      </p:sp>
      <p:sp>
        <p:nvSpPr>
          <p:cNvPr id="346" name="Google Shape;346;p39"/>
          <p:cNvSpPr txBox="1"/>
          <p:nvPr/>
        </p:nvSpPr>
        <p:spPr>
          <a:xfrm>
            <a:off x="2714411" y="3999422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изогнутые линии</a:t>
            </a:r>
            <a:endParaRPr sz="1000"/>
          </a:p>
        </p:txBody>
      </p:sp>
      <p:sp>
        <p:nvSpPr>
          <p:cNvPr id="347" name="Google Shape;347;p39"/>
          <p:cNvSpPr txBox="1"/>
          <p:nvPr/>
        </p:nvSpPr>
        <p:spPr>
          <a:xfrm>
            <a:off x="5180922" y="963426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сильнее, на карте активации большие числа</a:t>
            </a:r>
            <a:endParaRPr sz="1000"/>
          </a:p>
        </p:txBody>
      </p:sp>
      <p:sp>
        <p:nvSpPr>
          <p:cNvPr id="348" name="Google Shape;348;p39"/>
          <p:cNvSpPr txBox="1"/>
          <p:nvPr/>
        </p:nvSpPr>
        <p:spPr>
          <a:xfrm>
            <a:off x="5180922" y="4004198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слабее, на карте активации маленькие числа</a:t>
            </a:r>
            <a:endParaRPr sz="1000"/>
          </a:p>
        </p:txBody>
      </p:sp>
      <p:pic>
        <p:nvPicPr>
          <p:cNvPr id="349" name="Google Shape;3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8411" y="1641050"/>
            <a:ext cx="1016490" cy="1058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39"/>
          <p:cNvCxnSpPr/>
          <p:nvPr/>
        </p:nvCxnSpPr>
        <p:spPr>
          <a:xfrm>
            <a:off x="4533874" y="3194083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1" name="Google Shape;35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8503" y="2941041"/>
            <a:ext cx="1016490" cy="105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7561" y="1667883"/>
            <a:ext cx="1228987" cy="1004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7561" y="2880809"/>
            <a:ext cx="1228987" cy="100771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9"/>
          <p:cNvSpPr txBox="1"/>
          <p:nvPr/>
        </p:nvSpPr>
        <p:spPr>
          <a:xfrm>
            <a:off x="264475" y="258050"/>
            <a:ext cx="78993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Фильтры “реагируют” на паттерны на изображении. Если паттерн присутствует на изображении, то карта активации после соотв. фильтра будет содержать большие числа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0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61" name="Google Shape;361;p40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62" name="Google Shape;36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0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0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горизонтальные линии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1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72" name="Google Shape;372;p41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73" name="Google Shape;3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1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1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вертикальные линии</a:t>
            </a:r>
            <a:endParaRPr/>
          </a:p>
        </p:txBody>
      </p:sp>
      <p:pic>
        <p:nvPicPr>
          <p:cNvPr id="377" name="Google Shape;37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8212" y="1998761"/>
            <a:ext cx="1579577" cy="150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2725" y="1764867"/>
            <a:ext cx="1868550" cy="1895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864" y="1577487"/>
            <a:ext cx="992861" cy="10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149" y="3237988"/>
            <a:ext cx="885919" cy="10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2"/>
          <p:cNvSpPr txBox="1"/>
          <p:nvPr/>
        </p:nvSpPr>
        <p:spPr>
          <a:xfrm>
            <a:off x="3313876" y="1236675"/>
            <a:ext cx="614400" cy="29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0.234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0.36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0.65</a:t>
            </a:r>
            <a:endParaRPr/>
          </a:p>
        </p:txBody>
      </p:sp>
      <p:sp>
        <p:nvSpPr>
          <p:cNvPr id="386" name="Google Shape;386;p42"/>
          <p:cNvSpPr/>
          <p:nvPr/>
        </p:nvSpPr>
        <p:spPr>
          <a:xfrm>
            <a:off x="3174252" y="1334800"/>
            <a:ext cx="74400" cy="1458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2"/>
          <p:cNvSpPr/>
          <p:nvPr/>
        </p:nvSpPr>
        <p:spPr>
          <a:xfrm>
            <a:off x="3174259" y="2987223"/>
            <a:ext cx="74400" cy="1299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2"/>
          <p:cNvSpPr/>
          <p:nvPr/>
        </p:nvSpPr>
        <p:spPr>
          <a:xfrm>
            <a:off x="3853964" y="1334800"/>
            <a:ext cx="74400" cy="1458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3853963" y="2987224"/>
            <a:ext cx="74400" cy="1299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0" name="Google Shape;390;p42"/>
          <p:cNvCxnSpPr/>
          <p:nvPr/>
        </p:nvCxnSpPr>
        <p:spPr>
          <a:xfrm flipH="1" rot="10800000">
            <a:off x="2705638" y="2078400"/>
            <a:ext cx="3663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42"/>
          <p:cNvCxnSpPr/>
          <p:nvPr/>
        </p:nvCxnSpPr>
        <p:spPr>
          <a:xfrm>
            <a:off x="2789763" y="3740300"/>
            <a:ext cx="2355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p42"/>
          <p:cNvCxnSpPr/>
          <p:nvPr/>
        </p:nvCxnSpPr>
        <p:spPr>
          <a:xfrm flipH="1" rot="10800000">
            <a:off x="4095884" y="2835725"/>
            <a:ext cx="381900" cy="21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" name="Google Shape;393;p42"/>
          <p:cNvSpPr/>
          <p:nvPr/>
        </p:nvSpPr>
        <p:spPr>
          <a:xfrm>
            <a:off x="4589725" y="1761950"/>
            <a:ext cx="74400" cy="20415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2"/>
          <p:cNvSpPr/>
          <p:nvPr/>
        </p:nvSpPr>
        <p:spPr>
          <a:xfrm>
            <a:off x="5194603" y="1761950"/>
            <a:ext cx="74400" cy="19785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2"/>
          <p:cNvSpPr txBox="1"/>
          <p:nvPr/>
        </p:nvSpPr>
        <p:spPr>
          <a:xfrm>
            <a:off x="4728067" y="1961800"/>
            <a:ext cx="540900" cy="26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…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0.36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0.65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96" name="Google Shape;396;p42"/>
          <p:cNvCxnSpPr/>
          <p:nvPr/>
        </p:nvCxnSpPr>
        <p:spPr>
          <a:xfrm flipH="1" rot="10800000">
            <a:off x="5325487" y="2840975"/>
            <a:ext cx="6609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7" name="Google Shape;39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1881" y="2196722"/>
            <a:ext cx="2358083" cy="12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2"/>
          <p:cNvSpPr txBox="1"/>
          <p:nvPr/>
        </p:nvSpPr>
        <p:spPr>
          <a:xfrm>
            <a:off x="453825" y="469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получения карт активаций, мы </a:t>
            </a:r>
            <a:r>
              <a:rPr b="1" lang="ru"/>
              <a:t>развернем все карты в векторы, сконкатенируем</a:t>
            </a:r>
            <a:r>
              <a:rPr lang="ru"/>
              <a:t> и подадим на вход полносвязной сети</a:t>
            </a:r>
            <a:endParaRPr/>
          </a:p>
        </p:txBody>
      </p:sp>
      <p:pic>
        <p:nvPicPr>
          <p:cNvPr id="399" name="Google Shape;39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388" y="2315239"/>
            <a:ext cx="885925" cy="10619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" name="Google Shape;400;p42"/>
          <p:cNvCxnSpPr>
            <a:stCxn id="399" idx="3"/>
            <a:endCxn id="383" idx="1"/>
          </p:cNvCxnSpPr>
          <p:nvPr/>
        </p:nvCxnSpPr>
        <p:spPr>
          <a:xfrm flipH="1" rot="10800000">
            <a:off x="1228312" y="2122919"/>
            <a:ext cx="476700" cy="7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42"/>
          <p:cNvCxnSpPr>
            <a:stCxn id="399" idx="3"/>
          </p:cNvCxnSpPr>
          <p:nvPr/>
        </p:nvCxnSpPr>
        <p:spPr>
          <a:xfrm>
            <a:off x="1228312" y="2846219"/>
            <a:ext cx="5412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2" name="Google Shape;402;p42"/>
          <p:cNvSpPr txBox="1"/>
          <p:nvPr/>
        </p:nvSpPr>
        <p:spPr>
          <a:xfrm>
            <a:off x="97012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свертки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3" name="Google Shape;403;p42"/>
          <p:cNvSpPr txBox="1"/>
          <p:nvPr/>
        </p:nvSpPr>
        <p:spPr>
          <a:xfrm>
            <a:off x="251547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flatten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4" name="Google Shape;404;p42"/>
          <p:cNvSpPr txBox="1"/>
          <p:nvPr/>
        </p:nvSpPr>
        <p:spPr>
          <a:xfrm>
            <a:off x="3676425" y="4421400"/>
            <a:ext cx="145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конкатенация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5" name="Google Shape;405;p42"/>
          <p:cNvSpPr txBox="1"/>
          <p:nvPr/>
        </p:nvSpPr>
        <p:spPr>
          <a:xfrm>
            <a:off x="5304175" y="4421400"/>
            <a:ext cx="223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подача в полносвязную сеть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149" y="1933525"/>
            <a:ext cx="6007643" cy="2730953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3"/>
          <p:cNvSpPr/>
          <p:nvPr/>
        </p:nvSpPr>
        <p:spPr>
          <a:xfrm rot="5400000">
            <a:off x="3869222" y="350801"/>
            <a:ext cx="92100" cy="26961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3"/>
          <p:cNvSpPr txBox="1"/>
          <p:nvPr/>
        </p:nvSpPr>
        <p:spPr>
          <a:xfrm>
            <a:off x="3439179" y="1226250"/>
            <a:ext cx="952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</a:t>
            </a:r>
            <a:endParaRPr/>
          </a:p>
        </p:txBody>
      </p:sp>
      <p:sp>
        <p:nvSpPr>
          <p:cNvPr id="413" name="Google Shape;413;p43"/>
          <p:cNvSpPr txBox="1"/>
          <p:nvPr/>
        </p:nvSpPr>
        <p:spPr>
          <a:xfrm>
            <a:off x="5630392" y="1300957"/>
            <a:ext cx="2323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Полносвязная сеть (классификатор)</a:t>
            </a:r>
            <a:endParaRPr/>
          </a:p>
        </p:txBody>
      </p:sp>
      <p:sp>
        <p:nvSpPr>
          <p:cNvPr id="414" name="Google Shape;414;p43"/>
          <p:cNvSpPr/>
          <p:nvPr/>
        </p:nvSpPr>
        <p:spPr>
          <a:xfrm rot="5400000">
            <a:off x="6360267" y="1203775"/>
            <a:ext cx="92100" cy="1551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3"/>
          <p:cNvSpPr/>
          <p:nvPr/>
        </p:nvSpPr>
        <p:spPr>
          <a:xfrm>
            <a:off x="1190400" y="3957093"/>
            <a:ext cx="65283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3"/>
          <p:cNvSpPr/>
          <p:nvPr/>
        </p:nvSpPr>
        <p:spPr>
          <a:xfrm>
            <a:off x="2383589" y="3784266"/>
            <a:ext cx="3075000" cy="41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3"/>
          <p:cNvSpPr/>
          <p:nvPr/>
        </p:nvSpPr>
        <p:spPr>
          <a:xfrm>
            <a:off x="2521162" y="3657473"/>
            <a:ext cx="6999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3"/>
          <p:cNvSpPr/>
          <p:nvPr/>
        </p:nvSpPr>
        <p:spPr>
          <a:xfrm>
            <a:off x="4207815" y="3657473"/>
            <a:ext cx="13425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3"/>
          <p:cNvSpPr/>
          <p:nvPr/>
        </p:nvSpPr>
        <p:spPr>
          <a:xfrm>
            <a:off x="4196907" y="3017811"/>
            <a:ext cx="354900" cy="9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3"/>
          <p:cNvSpPr txBox="1"/>
          <p:nvPr/>
        </p:nvSpPr>
        <p:spPr>
          <a:xfrm>
            <a:off x="232275" y="406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Сверточная нейросеть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975" y="2050350"/>
            <a:ext cx="1462050" cy="12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4"/>
          <p:cNvSpPr txBox="1"/>
          <p:nvPr/>
        </p:nvSpPr>
        <p:spPr>
          <a:xfrm>
            <a:off x="432775" y="753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real-world изображений одной операции свертки не хватит, чтобы выделить всю нужную информацию из изображения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5"/>
          <p:cNvSpPr/>
          <p:nvPr/>
        </p:nvSpPr>
        <p:spPr>
          <a:xfrm>
            <a:off x="1218738" y="3418539"/>
            <a:ext cx="1016400" cy="103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5"/>
          <p:cNvSpPr/>
          <p:nvPr/>
        </p:nvSpPr>
        <p:spPr>
          <a:xfrm>
            <a:off x="2584272" y="3671212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5"/>
          <p:cNvSpPr/>
          <p:nvPr/>
        </p:nvSpPr>
        <p:spPr>
          <a:xfrm>
            <a:off x="3447114" y="3418539"/>
            <a:ext cx="783600" cy="774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5"/>
          <p:cNvSpPr/>
          <p:nvPr/>
        </p:nvSpPr>
        <p:spPr>
          <a:xfrm>
            <a:off x="4309957" y="3595914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5"/>
          <p:cNvSpPr/>
          <p:nvPr/>
        </p:nvSpPr>
        <p:spPr>
          <a:xfrm>
            <a:off x="3802283" y="1247022"/>
            <a:ext cx="709500" cy="113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687" y="2067614"/>
            <a:ext cx="847139" cy="76381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5"/>
          <p:cNvSpPr txBox="1"/>
          <p:nvPr/>
        </p:nvSpPr>
        <p:spPr>
          <a:xfrm>
            <a:off x="4309978" y="3679502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30</a:t>
            </a:r>
            <a:r>
              <a:rPr b="1" lang="ru" sz="1300"/>
              <a:t> x 30 x 5</a:t>
            </a:r>
            <a:endParaRPr b="1" sz="1300"/>
          </a:p>
        </p:txBody>
      </p:sp>
      <p:sp>
        <p:nvSpPr>
          <p:cNvPr id="438" name="Google Shape;438;p45"/>
          <p:cNvSpPr txBox="1"/>
          <p:nvPr/>
        </p:nvSpPr>
        <p:spPr>
          <a:xfrm>
            <a:off x="2435792" y="1050613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1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ядер 3*3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439" name="Google Shape;439;p45"/>
          <p:cNvSpPr txBox="1"/>
          <p:nvPr/>
        </p:nvSpPr>
        <p:spPr>
          <a:xfrm>
            <a:off x="2235244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440" name="Google Shape;440;p45"/>
          <p:cNvCxnSpPr/>
          <p:nvPr/>
        </p:nvCxnSpPr>
        <p:spPr>
          <a:xfrm>
            <a:off x="3484637" y="2451030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45"/>
          <p:cNvSpPr/>
          <p:nvPr/>
        </p:nvSpPr>
        <p:spPr>
          <a:xfrm>
            <a:off x="4030337" y="1894507"/>
            <a:ext cx="508200" cy="419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5"/>
          <p:cNvSpPr/>
          <p:nvPr/>
        </p:nvSpPr>
        <p:spPr>
          <a:xfrm>
            <a:off x="4205078" y="2066119"/>
            <a:ext cx="508200" cy="4191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5"/>
          <p:cNvSpPr/>
          <p:nvPr/>
        </p:nvSpPr>
        <p:spPr>
          <a:xfrm>
            <a:off x="4310460" y="2242944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5"/>
          <p:cNvSpPr/>
          <p:nvPr/>
        </p:nvSpPr>
        <p:spPr>
          <a:xfrm>
            <a:off x="4358578" y="2414007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5"/>
          <p:cNvSpPr/>
          <p:nvPr/>
        </p:nvSpPr>
        <p:spPr>
          <a:xfrm>
            <a:off x="4484584" y="257463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5"/>
          <p:cNvSpPr txBox="1"/>
          <p:nvPr/>
        </p:nvSpPr>
        <p:spPr>
          <a:xfrm>
            <a:off x="3696761" y="1469749"/>
            <a:ext cx="18318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карт активации</a:t>
            </a:r>
            <a:endParaRPr sz="1000"/>
          </a:p>
        </p:txBody>
      </p:sp>
      <p:sp>
        <p:nvSpPr>
          <p:cNvPr id="447" name="Google Shape;447;p45"/>
          <p:cNvSpPr txBox="1"/>
          <p:nvPr/>
        </p:nvSpPr>
        <p:spPr>
          <a:xfrm>
            <a:off x="4866781" y="1053834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2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ядра 3*3*5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cxnSp>
        <p:nvCxnSpPr>
          <p:cNvPr id="448" name="Google Shape;448;p45"/>
          <p:cNvCxnSpPr/>
          <p:nvPr/>
        </p:nvCxnSpPr>
        <p:spPr>
          <a:xfrm>
            <a:off x="6178876" y="2525244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Google Shape;449;p45"/>
          <p:cNvSpPr/>
          <p:nvPr/>
        </p:nvSpPr>
        <p:spPr>
          <a:xfrm>
            <a:off x="6822875" y="237866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5"/>
          <p:cNvSpPr txBox="1"/>
          <p:nvPr/>
        </p:nvSpPr>
        <p:spPr>
          <a:xfrm>
            <a:off x="1388038" y="3671189"/>
            <a:ext cx="847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/>
              <a:t>32*32</a:t>
            </a:r>
            <a:endParaRPr b="1" sz="1200"/>
          </a:p>
        </p:txBody>
      </p:sp>
      <p:sp>
        <p:nvSpPr>
          <p:cNvPr id="451" name="Google Shape;451;p45"/>
          <p:cNvSpPr/>
          <p:nvPr/>
        </p:nvSpPr>
        <p:spPr>
          <a:xfrm>
            <a:off x="6668172" y="2239912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5"/>
          <p:cNvSpPr/>
          <p:nvPr/>
        </p:nvSpPr>
        <p:spPr>
          <a:xfrm>
            <a:off x="6614154" y="2131825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5"/>
          <p:cNvSpPr txBox="1"/>
          <p:nvPr/>
        </p:nvSpPr>
        <p:spPr>
          <a:xfrm>
            <a:off x="6534573" y="3577577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28</a:t>
            </a:r>
            <a:r>
              <a:rPr b="1" lang="ru" sz="1300"/>
              <a:t> x 28 x 3</a:t>
            </a:r>
            <a:endParaRPr b="1" sz="1300"/>
          </a:p>
        </p:txBody>
      </p:sp>
      <p:sp>
        <p:nvSpPr>
          <p:cNvPr id="454" name="Google Shape;454;p45"/>
          <p:cNvSpPr txBox="1"/>
          <p:nvPr/>
        </p:nvSpPr>
        <p:spPr>
          <a:xfrm>
            <a:off x="7525580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sp>
        <p:nvSpPr>
          <p:cNvPr id="455" name="Google Shape;455;p45"/>
          <p:cNvSpPr txBox="1"/>
          <p:nvPr/>
        </p:nvSpPr>
        <p:spPr>
          <a:xfrm>
            <a:off x="7852234" y="2279660"/>
            <a:ext cx="5082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</p:txBody>
      </p:sp>
      <p:sp>
        <p:nvSpPr>
          <p:cNvPr id="456" name="Google Shape;456;p45"/>
          <p:cNvSpPr txBox="1"/>
          <p:nvPr/>
        </p:nvSpPr>
        <p:spPr>
          <a:xfrm>
            <a:off x="4966481" y="223990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pic>
        <p:nvPicPr>
          <p:cNvPr id="457" name="Google Shape;45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4125" y="17516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363" y="234256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1888" y="29335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7625" y="1888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6975" y="2131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6450" y="23786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9875" y="26192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8163" y="2901525"/>
            <a:ext cx="508200" cy="6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5"/>
          <p:cNvSpPr txBox="1"/>
          <p:nvPr/>
        </p:nvSpPr>
        <p:spPr>
          <a:xfrm>
            <a:off x="338100" y="2692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Потребуется несколько слоев сверток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756" y="951375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6"/>
          <p:cNvSpPr txBox="1"/>
          <p:nvPr/>
        </p:nvSpPr>
        <p:spPr>
          <a:xfrm>
            <a:off x="1704364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2" name="Google Shape;472;p46"/>
          <p:cNvSpPr txBox="1"/>
          <p:nvPr/>
        </p:nvSpPr>
        <p:spPr>
          <a:xfrm>
            <a:off x="2908753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3" name="Google Shape;473;p46"/>
          <p:cNvSpPr txBox="1"/>
          <p:nvPr/>
        </p:nvSpPr>
        <p:spPr>
          <a:xfrm>
            <a:off x="3848035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4" name="Google Shape;474;p46"/>
          <p:cNvSpPr txBox="1"/>
          <p:nvPr/>
        </p:nvSpPr>
        <p:spPr>
          <a:xfrm>
            <a:off x="4787318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5" name="Google Shape;475;p46"/>
          <p:cNvSpPr/>
          <p:nvPr/>
        </p:nvSpPr>
        <p:spPr>
          <a:xfrm>
            <a:off x="1508431" y="2677012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6"/>
          <p:cNvSpPr/>
          <p:nvPr/>
        </p:nvSpPr>
        <p:spPr>
          <a:xfrm>
            <a:off x="2994939" y="293373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6"/>
          <p:cNvSpPr/>
          <p:nvPr/>
        </p:nvSpPr>
        <p:spPr>
          <a:xfrm>
            <a:off x="3934222" y="2677012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6"/>
          <p:cNvSpPr/>
          <p:nvPr/>
        </p:nvSpPr>
        <p:spPr>
          <a:xfrm>
            <a:off x="4873504" y="285722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6"/>
          <p:cNvSpPr/>
          <p:nvPr/>
        </p:nvSpPr>
        <p:spPr>
          <a:xfrm>
            <a:off x="5640414" y="2988381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4036" y="1769412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6"/>
          <p:cNvSpPr/>
          <p:nvPr/>
        </p:nvSpPr>
        <p:spPr>
          <a:xfrm>
            <a:off x="2603430" y="267701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6"/>
          <p:cNvSpPr/>
          <p:nvPr/>
        </p:nvSpPr>
        <p:spPr>
          <a:xfrm>
            <a:off x="3438966" y="237740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6"/>
          <p:cNvSpPr/>
          <p:nvPr/>
        </p:nvSpPr>
        <p:spPr>
          <a:xfrm>
            <a:off x="4539608" y="244739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6"/>
          <p:cNvSpPr/>
          <p:nvPr/>
        </p:nvSpPr>
        <p:spPr>
          <a:xfrm>
            <a:off x="5225263" y="214692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6"/>
          <p:cNvSpPr/>
          <p:nvPr/>
        </p:nvSpPr>
        <p:spPr>
          <a:xfrm>
            <a:off x="6153012" y="280816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6"/>
          <p:cNvSpPr/>
          <p:nvPr/>
        </p:nvSpPr>
        <p:spPr>
          <a:xfrm>
            <a:off x="6838694" y="257854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4356" y="2900816"/>
            <a:ext cx="1264531" cy="75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9326" y="2927347"/>
            <a:ext cx="1496754" cy="700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86511" y="2857229"/>
            <a:ext cx="1471832" cy="1048592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6"/>
          <p:cNvSpPr txBox="1"/>
          <p:nvPr/>
        </p:nvSpPr>
        <p:spPr>
          <a:xfrm>
            <a:off x="995450" y="385665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491" name="Google Shape;491;p46"/>
          <p:cNvSpPr txBox="1"/>
          <p:nvPr/>
        </p:nvSpPr>
        <p:spPr>
          <a:xfrm>
            <a:off x="3171051" y="3905820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492" name="Google Shape;492;p46"/>
          <p:cNvSpPr txBox="1"/>
          <p:nvPr/>
        </p:nvSpPr>
        <p:spPr>
          <a:xfrm>
            <a:off x="5225249" y="398762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206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7"/>
          <p:cNvSpPr txBox="1"/>
          <p:nvPr/>
        </p:nvSpPr>
        <p:spPr>
          <a:xfrm>
            <a:off x="1693814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99" name="Google Shape;499;p47"/>
          <p:cNvSpPr txBox="1"/>
          <p:nvPr/>
        </p:nvSpPr>
        <p:spPr>
          <a:xfrm>
            <a:off x="2898203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0" name="Google Shape;500;p47"/>
          <p:cNvSpPr txBox="1"/>
          <p:nvPr/>
        </p:nvSpPr>
        <p:spPr>
          <a:xfrm>
            <a:off x="3837485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1" name="Google Shape;501;p47"/>
          <p:cNvSpPr txBox="1"/>
          <p:nvPr/>
        </p:nvSpPr>
        <p:spPr>
          <a:xfrm>
            <a:off x="4776768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2" name="Google Shape;502;p47"/>
          <p:cNvSpPr/>
          <p:nvPr/>
        </p:nvSpPr>
        <p:spPr>
          <a:xfrm>
            <a:off x="1497881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7"/>
          <p:cNvSpPr/>
          <p:nvPr/>
        </p:nvSpPr>
        <p:spPr>
          <a:xfrm>
            <a:off x="2984389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7"/>
          <p:cNvSpPr/>
          <p:nvPr/>
        </p:nvSpPr>
        <p:spPr>
          <a:xfrm>
            <a:off x="3923672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7"/>
          <p:cNvSpPr/>
          <p:nvPr/>
        </p:nvSpPr>
        <p:spPr>
          <a:xfrm>
            <a:off x="4862954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7"/>
          <p:cNvSpPr/>
          <p:nvPr/>
        </p:nvSpPr>
        <p:spPr>
          <a:xfrm>
            <a:off x="5629864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486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7"/>
          <p:cNvSpPr/>
          <p:nvPr/>
        </p:nvSpPr>
        <p:spPr>
          <a:xfrm>
            <a:off x="2592880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7"/>
          <p:cNvSpPr/>
          <p:nvPr/>
        </p:nvSpPr>
        <p:spPr>
          <a:xfrm>
            <a:off x="3428416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7"/>
          <p:cNvSpPr/>
          <p:nvPr/>
        </p:nvSpPr>
        <p:spPr>
          <a:xfrm>
            <a:off x="4529058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7"/>
          <p:cNvSpPr/>
          <p:nvPr/>
        </p:nvSpPr>
        <p:spPr>
          <a:xfrm>
            <a:off x="5214713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7"/>
          <p:cNvSpPr/>
          <p:nvPr/>
        </p:nvSpPr>
        <p:spPr>
          <a:xfrm>
            <a:off x="6142462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7"/>
          <p:cNvSpPr/>
          <p:nvPr/>
        </p:nvSpPr>
        <p:spPr>
          <a:xfrm>
            <a:off x="6828144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4" name="Google Shape;514;p47"/>
          <p:cNvCxnSpPr/>
          <p:nvPr/>
        </p:nvCxnSpPr>
        <p:spPr>
          <a:xfrm flipH="1">
            <a:off x="2568025" y="1480200"/>
            <a:ext cx="10500" cy="11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5" name="Google Shape;515;p47"/>
          <p:cNvSpPr txBox="1"/>
          <p:nvPr/>
        </p:nvSpPr>
        <p:spPr>
          <a:xfrm>
            <a:off x="867550" y="2390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сверточных слоев, как и после полносвязных, используется функция активации.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Самая популярная и хорошо работающая функция активации промежуточных слоев -- </a:t>
            </a:r>
            <a:r>
              <a:rPr lang="ru">
                <a:solidFill>
                  <a:srgbClr val="CC0000"/>
                </a:solidFill>
              </a:rPr>
              <a:t>relu</a:t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516" name="Google Shape;516;p47"/>
          <p:cNvCxnSpPr/>
          <p:nvPr/>
        </p:nvCxnSpPr>
        <p:spPr>
          <a:xfrm>
            <a:off x="3483100" y="1469700"/>
            <a:ext cx="210300" cy="122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7" name="Google Shape;517;p47"/>
          <p:cNvCxnSpPr/>
          <p:nvPr/>
        </p:nvCxnSpPr>
        <p:spPr>
          <a:xfrm>
            <a:off x="4524425" y="1396050"/>
            <a:ext cx="157800" cy="13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8" name="Google Shape;518;p47"/>
          <p:cNvCxnSpPr/>
          <p:nvPr/>
        </p:nvCxnSpPr>
        <p:spPr>
          <a:xfrm>
            <a:off x="5586800" y="1396050"/>
            <a:ext cx="42000" cy="14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9" name="Google Shape;519;p47"/>
          <p:cNvCxnSpPr/>
          <p:nvPr/>
        </p:nvCxnSpPr>
        <p:spPr>
          <a:xfrm>
            <a:off x="5860275" y="1375025"/>
            <a:ext cx="525900" cy="11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0" name="Google Shape;520;p47"/>
          <p:cNvCxnSpPr/>
          <p:nvPr/>
        </p:nvCxnSpPr>
        <p:spPr>
          <a:xfrm>
            <a:off x="6175825" y="1259325"/>
            <a:ext cx="873000" cy="141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31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8"/>
          <p:cNvSpPr txBox="1"/>
          <p:nvPr/>
        </p:nvSpPr>
        <p:spPr>
          <a:xfrm>
            <a:off x="968039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7" name="Google Shape;527;p48"/>
          <p:cNvSpPr txBox="1"/>
          <p:nvPr/>
        </p:nvSpPr>
        <p:spPr>
          <a:xfrm>
            <a:off x="2172428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8" name="Google Shape;528;p48"/>
          <p:cNvSpPr txBox="1"/>
          <p:nvPr/>
        </p:nvSpPr>
        <p:spPr>
          <a:xfrm>
            <a:off x="3111710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9" name="Google Shape;529;p48"/>
          <p:cNvSpPr txBox="1"/>
          <p:nvPr/>
        </p:nvSpPr>
        <p:spPr>
          <a:xfrm>
            <a:off x="4050993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30" name="Google Shape;530;p48"/>
          <p:cNvSpPr/>
          <p:nvPr/>
        </p:nvSpPr>
        <p:spPr>
          <a:xfrm>
            <a:off x="772106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8"/>
          <p:cNvSpPr/>
          <p:nvPr/>
        </p:nvSpPr>
        <p:spPr>
          <a:xfrm>
            <a:off x="2258614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8"/>
          <p:cNvSpPr/>
          <p:nvPr/>
        </p:nvSpPr>
        <p:spPr>
          <a:xfrm>
            <a:off x="3197897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8"/>
          <p:cNvSpPr/>
          <p:nvPr/>
        </p:nvSpPr>
        <p:spPr>
          <a:xfrm>
            <a:off x="4137179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8"/>
          <p:cNvSpPr/>
          <p:nvPr/>
        </p:nvSpPr>
        <p:spPr>
          <a:xfrm>
            <a:off x="4904089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11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8"/>
          <p:cNvSpPr/>
          <p:nvPr/>
        </p:nvSpPr>
        <p:spPr>
          <a:xfrm>
            <a:off x="1867105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8"/>
          <p:cNvSpPr/>
          <p:nvPr/>
        </p:nvSpPr>
        <p:spPr>
          <a:xfrm>
            <a:off x="2702641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8"/>
          <p:cNvSpPr/>
          <p:nvPr/>
        </p:nvSpPr>
        <p:spPr>
          <a:xfrm>
            <a:off x="3803283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8"/>
          <p:cNvSpPr/>
          <p:nvPr/>
        </p:nvSpPr>
        <p:spPr>
          <a:xfrm>
            <a:off x="4488938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8"/>
          <p:cNvSpPr/>
          <p:nvPr/>
        </p:nvSpPr>
        <p:spPr>
          <a:xfrm>
            <a:off x="5416687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8"/>
          <p:cNvSpPr/>
          <p:nvPr/>
        </p:nvSpPr>
        <p:spPr>
          <a:xfrm>
            <a:off x="6102369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2" name="Google Shape;542;p48"/>
          <p:cNvCxnSpPr/>
          <p:nvPr/>
        </p:nvCxnSpPr>
        <p:spPr>
          <a:xfrm>
            <a:off x="6691225" y="2111325"/>
            <a:ext cx="42000" cy="6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3" name="Google Shape;543;p48"/>
          <p:cNvSpPr txBox="1"/>
          <p:nvPr/>
        </p:nvSpPr>
        <p:spPr>
          <a:xfrm>
            <a:off x="6133600" y="1616950"/>
            <a:ext cx="967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softmax</a:t>
            </a:r>
            <a:endParaRPr/>
          </a:p>
        </p:txBody>
      </p:sp>
      <p:cxnSp>
        <p:nvCxnSpPr>
          <p:cNvPr id="544" name="Google Shape;544;p48"/>
          <p:cNvCxnSpPr/>
          <p:nvPr/>
        </p:nvCxnSpPr>
        <p:spPr>
          <a:xfrm>
            <a:off x="7122475" y="3205225"/>
            <a:ext cx="54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5" name="Google Shape;545;p48"/>
          <p:cNvSpPr txBox="1"/>
          <p:nvPr/>
        </p:nvSpPr>
        <p:spPr>
          <a:xfrm>
            <a:off x="7414300" y="2992225"/>
            <a:ext cx="1840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Cross-Entropy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Loss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093" y="2001597"/>
            <a:ext cx="5437407" cy="194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9"/>
          <p:cNvSpPr txBox="1"/>
          <p:nvPr/>
        </p:nvSpPr>
        <p:spPr>
          <a:xfrm>
            <a:off x="3585184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2" name="Google Shape;552;p49"/>
          <p:cNvSpPr txBox="1"/>
          <p:nvPr/>
        </p:nvSpPr>
        <p:spPr>
          <a:xfrm>
            <a:off x="4562760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3" name="Google Shape;553;p49"/>
          <p:cNvSpPr txBox="1"/>
          <p:nvPr/>
        </p:nvSpPr>
        <p:spPr>
          <a:xfrm>
            <a:off x="5325155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4" name="Google Shape;554;p49"/>
          <p:cNvSpPr txBox="1"/>
          <p:nvPr/>
        </p:nvSpPr>
        <p:spPr>
          <a:xfrm>
            <a:off x="6087550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5" name="Google Shape;555;p49"/>
          <p:cNvSpPr/>
          <p:nvPr/>
        </p:nvSpPr>
        <p:spPr>
          <a:xfrm>
            <a:off x="3426150" y="3271951"/>
            <a:ext cx="8982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9"/>
          <p:cNvSpPr/>
          <p:nvPr/>
        </p:nvSpPr>
        <p:spPr>
          <a:xfrm>
            <a:off x="4632716" y="3460941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9"/>
          <p:cNvSpPr/>
          <p:nvPr/>
        </p:nvSpPr>
        <p:spPr>
          <a:xfrm>
            <a:off x="5395111" y="3271951"/>
            <a:ext cx="692700" cy="57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9"/>
          <p:cNvSpPr/>
          <p:nvPr/>
        </p:nvSpPr>
        <p:spPr>
          <a:xfrm>
            <a:off x="6157505" y="340462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9"/>
          <p:cNvSpPr/>
          <p:nvPr/>
        </p:nvSpPr>
        <p:spPr>
          <a:xfrm>
            <a:off x="6779989" y="350117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0" name="Google Shape;56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663" y="2603807"/>
            <a:ext cx="586416" cy="447583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9"/>
          <p:cNvSpPr/>
          <p:nvPr/>
        </p:nvSpPr>
        <p:spPr>
          <a:xfrm>
            <a:off x="4314936" y="327195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9"/>
          <p:cNvSpPr/>
          <p:nvPr/>
        </p:nvSpPr>
        <p:spPr>
          <a:xfrm>
            <a:off x="4993122" y="305139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9"/>
          <p:cNvSpPr/>
          <p:nvPr/>
        </p:nvSpPr>
        <p:spPr>
          <a:xfrm>
            <a:off x="5886489" y="310291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9"/>
          <p:cNvSpPr/>
          <p:nvPr/>
        </p:nvSpPr>
        <p:spPr>
          <a:xfrm>
            <a:off x="6443020" y="288172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9"/>
          <p:cNvSpPr/>
          <p:nvPr/>
        </p:nvSpPr>
        <p:spPr>
          <a:xfrm>
            <a:off x="7196053" y="336850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9"/>
          <p:cNvSpPr/>
          <p:nvPr/>
        </p:nvSpPr>
        <p:spPr>
          <a:xfrm>
            <a:off x="7752607" y="319946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7" name="Google Shape;56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5178" y="3436708"/>
            <a:ext cx="1026392" cy="55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4714" y="3456239"/>
            <a:ext cx="1214882" cy="51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2734" y="3404620"/>
            <a:ext cx="1194654" cy="771936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9"/>
          <p:cNvSpPr txBox="1"/>
          <p:nvPr/>
        </p:nvSpPr>
        <p:spPr>
          <a:xfrm>
            <a:off x="3009775" y="4140360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571" name="Google Shape;571;p49"/>
          <p:cNvSpPr txBox="1"/>
          <p:nvPr/>
        </p:nvSpPr>
        <p:spPr>
          <a:xfrm>
            <a:off x="4775662" y="4176557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572" name="Google Shape;572;p49"/>
          <p:cNvSpPr txBox="1"/>
          <p:nvPr/>
        </p:nvSpPr>
        <p:spPr>
          <a:xfrm>
            <a:off x="6443009" y="4236776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  <p:sp>
        <p:nvSpPr>
          <p:cNvPr id="573" name="Google Shape;573;p49"/>
          <p:cNvSpPr txBox="1"/>
          <p:nvPr/>
        </p:nvSpPr>
        <p:spPr>
          <a:xfrm>
            <a:off x="270250" y="291400"/>
            <a:ext cx="6058500" cy="12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 -- как лампочки, которые “загораются” сильнее, если на изображении есть определенный паттерн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На картах активации вы НЕ найдете никакого “понятного” рисунка: они есть индикаторы наличия некоего паттерна на картинке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250" y="1972179"/>
            <a:ext cx="6071100" cy="2981899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0"/>
          <p:cNvSpPr txBox="1"/>
          <p:nvPr/>
        </p:nvSpPr>
        <p:spPr>
          <a:xfrm>
            <a:off x="1274250" y="16681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Исходное изображение</a:t>
            </a:r>
            <a:endParaRPr sz="1100"/>
          </a:p>
        </p:txBody>
      </p:sp>
      <p:sp>
        <p:nvSpPr>
          <p:cNvPr id="580" name="Google Shape;580;p50"/>
          <p:cNvSpPr txBox="1"/>
          <p:nvPr/>
        </p:nvSpPr>
        <p:spPr>
          <a:xfrm>
            <a:off x="3891040" y="1691700"/>
            <a:ext cx="15189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Ядро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(</a:t>
            </a:r>
            <a:r>
              <a:rPr b="1" lang="ru" sz="1100"/>
              <a:t>обучаемый параметр</a:t>
            </a:r>
            <a:r>
              <a:rPr lang="ru" sz="1100"/>
              <a:t>)</a:t>
            </a:r>
            <a:endParaRPr sz="1100"/>
          </a:p>
        </p:txBody>
      </p:sp>
      <p:sp>
        <p:nvSpPr>
          <p:cNvPr id="581" name="Google Shape;581;p50"/>
          <p:cNvSpPr txBox="1"/>
          <p:nvPr/>
        </p:nvSpPr>
        <p:spPr>
          <a:xfrm>
            <a:off x="5586525" y="17549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Изображение, полученное после свертки</a:t>
            </a:r>
            <a:endParaRPr sz="1100"/>
          </a:p>
        </p:txBody>
      </p:sp>
      <p:sp>
        <p:nvSpPr>
          <p:cNvPr id="582" name="Google Shape;582;p50"/>
          <p:cNvSpPr txBox="1"/>
          <p:nvPr/>
        </p:nvSpPr>
        <p:spPr>
          <a:xfrm>
            <a:off x="242800" y="290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Обучение нейросети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583" name="Google Shape;583;p50"/>
          <p:cNvSpPr txBox="1"/>
          <p:nvPr/>
        </p:nvSpPr>
        <p:spPr>
          <a:xfrm>
            <a:off x="327575" y="8636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Нейросеть сама учится понимать, какие паттерны на изображении ей важно уметь находить.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00" y="1713725"/>
            <a:ext cx="6795549" cy="27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211900" y="1289525"/>
            <a:ext cx="53118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База данных изображений, поделенных на 1000 классов. 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625" y="308274"/>
            <a:ext cx="6654651" cy="8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7387900" y="4495650"/>
            <a:ext cx="1629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http://www.image-net.org</a:t>
            </a:r>
            <a:endParaRPr sz="1000"/>
          </a:p>
        </p:txBody>
      </p:sp>
      <p:sp>
        <p:nvSpPr>
          <p:cNvPr id="75" name="Google Shape;75;p16"/>
          <p:cNvSpPr txBox="1"/>
          <p:nvPr/>
        </p:nvSpPr>
        <p:spPr>
          <a:xfrm>
            <a:off x="7387900" y="4758600"/>
            <a:ext cx="175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http://image-net.org/explore</a:t>
            </a:r>
            <a:endParaRPr sz="1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  <p:pic>
        <p:nvPicPr>
          <p:cNvPr id="594" name="Google Shape;59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450" y="1624900"/>
            <a:ext cx="3613325" cy="26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2"/>
          <p:cNvSpPr txBox="1"/>
          <p:nvPr/>
        </p:nvSpPr>
        <p:spPr>
          <a:xfrm>
            <a:off x="474850" y="1405200"/>
            <a:ext cx="31659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Техника уменьшения размерности (downsampling’а) карт активаций</a:t>
            </a:r>
            <a:endParaRPr/>
          </a:p>
        </p:txBody>
      </p:sp>
      <p:sp>
        <p:nvSpPr>
          <p:cNvPr id="596" name="Google Shape;596;p52"/>
          <p:cNvSpPr txBox="1"/>
          <p:nvPr/>
        </p:nvSpPr>
        <p:spPr>
          <a:xfrm>
            <a:off x="506400" y="2299275"/>
            <a:ext cx="3534300" cy="24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уменьшения размерности очень больших изображений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>
                <a:solidFill>
                  <a:schemeClr val="dk1"/>
                </a:solidFill>
              </a:rPr>
              <a:t>уменьшения чувствительности сверток к положению объектов на картинке </a:t>
            </a:r>
            <a:endParaRPr/>
          </a:p>
        </p:txBody>
      </p:sp>
      <p:sp>
        <p:nvSpPr>
          <p:cNvPr id="597" name="Google Shape;597;p52"/>
          <p:cNvSpPr txBox="1"/>
          <p:nvPr/>
        </p:nvSpPr>
        <p:spPr>
          <a:xfrm>
            <a:off x="4314050" y="1878375"/>
            <a:ext cx="16665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975" y="1402975"/>
            <a:ext cx="937900" cy="8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3"/>
          <p:cNvSpPr txBox="1"/>
          <p:nvPr/>
        </p:nvSpPr>
        <p:spPr>
          <a:xfrm>
            <a:off x="2271075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604" name="Google Shape;604;p53"/>
          <p:cNvSpPr txBox="1"/>
          <p:nvPr/>
        </p:nvSpPr>
        <p:spPr>
          <a:xfrm>
            <a:off x="3811900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605" name="Google Shape;60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725" y="1059400"/>
            <a:ext cx="1421550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9575" y="1347468"/>
            <a:ext cx="1186475" cy="115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449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2774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760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946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3132475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3"/>
          <p:cNvSpPr txBox="1"/>
          <p:nvPr/>
        </p:nvSpPr>
        <p:spPr>
          <a:xfrm>
            <a:off x="2296525" y="3318463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pic>
        <p:nvPicPr>
          <p:cNvPr id="613" name="Google Shape;6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425" y="3045813"/>
            <a:ext cx="9379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9575" y="3679950"/>
            <a:ext cx="686475" cy="5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493950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318475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132475"/>
            <a:ext cx="1541200" cy="1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3"/>
          <p:cNvSpPr txBox="1"/>
          <p:nvPr/>
        </p:nvSpPr>
        <p:spPr>
          <a:xfrm>
            <a:off x="3802126" y="3276225"/>
            <a:ext cx="495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cxnSp>
        <p:nvCxnSpPr>
          <p:cNvPr id="619" name="Google Shape;619;p53"/>
          <p:cNvCxnSpPr/>
          <p:nvPr/>
        </p:nvCxnSpPr>
        <p:spPr>
          <a:xfrm rot="10800000">
            <a:off x="5552975" y="1647100"/>
            <a:ext cx="936000" cy="10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0" name="Google Shape;620;p53"/>
          <p:cNvCxnSpPr/>
          <p:nvPr/>
        </p:nvCxnSpPr>
        <p:spPr>
          <a:xfrm flipH="1">
            <a:off x="5626475" y="2819800"/>
            <a:ext cx="1014900" cy="9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1" name="Google Shape;621;p53"/>
          <p:cNvSpPr txBox="1"/>
          <p:nvPr/>
        </p:nvSpPr>
        <p:spPr>
          <a:xfrm>
            <a:off x="6720375" y="2500975"/>
            <a:ext cx="17529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Разница в расположении</a:t>
            </a:r>
            <a:endParaRPr/>
          </a:p>
        </p:txBody>
      </p:sp>
      <p:pic>
        <p:nvPicPr>
          <p:cNvPr id="622" name="Google Shape;622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2775" y="2946475"/>
            <a:ext cx="1186475" cy="12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33763" y="3111900"/>
            <a:ext cx="1056975" cy="10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2799" y="2760488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9138" y="2957000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53"/>
          <p:cNvSpPr/>
          <p:nvPr/>
        </p:nvSpPr>
        <p:spPr>
          <a:xfrm>
            <a:off x="4124725" y="2667425"/>
            <a:ext cx="450900" cy="27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325" y="1368493"/>
            <a:ext cx="1186475" cy="11535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2" name="Google Shape;632;p54"/>
          <p:cNvCxnSpPr>
            <a:stCxn id="631" idx="3"/>
          </p:cNvCxnSpPr>
          <p:nvPr/>
        </p:nvCxnSpPr>
        <p:spPr>
          <a:xfrm flipH="1" rot="10800000">
            <a:off x="3319800" y="1941647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3" name="Google Shape;633;p54"/>
          <p:cNvSpPr/>
          <p:nvPr/>
        </p:nvSpPr>
        <p:spPr>
          <a:xfrm>
            <a:off x="5460575" y="15788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4" name="Google Shape;634;p54"/>
          <p:cNvCxnSpPr/>
          <p:nvPr/>
        </p:nvCxnSpPr>
        <p:spPr>
          <a:xfrm>
            <a:off x="5460575" y="18049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" name="Google Shape;635;p54"/>
          <p:cNvCxnSpPr/>
          <p:nvPr/>
        </p:nvCxnSpPr>
        <p:spPr>
          <a:xfrm>
            <a:off x="5460575" y="19993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6" name="Google Shape;636;p54"/>
          <p:cNvCxnSpPr/>
          <p:nvPr/>
        </p:nvCxnSpPr>
        <p:spPr>
          <a:xfrm>
            <a:off x="5455325" y="21977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p54"/>
          <p:cNvCxnSpPr/>
          <p:nvPr/>
        </p:nvCxnSpPr>
        <p:spPr>
          <a:xfrm>
            <a:off x="5460575" y="23778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8" name="Google Shape;638;p54"/>
          <p:cNvCxnSpPr/>
          <p:nvPr/>
        </p:nvCxnSpPr>
        <p:spPr>
          <a:xfrm>
            <a:off x="5649900" y="15735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9" name="Google Shape;639;p54"/>
          <p:cNvCxnSpPr/>
          <p:nvPr/>
        </p:nvCxnSpPr>
        <p:spPr>
          <a:xfrm>
            <a:off x="585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54"/>
          <p:cNvCxnSpPr/>
          <p:nvPr/>
        </p:nvCxnSpPr>
        <p:spPr>
          <a:xfrm>
            <a:off x="6059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54"/>
          <p:cNvCxnSpPr/>
          <p:nvPr/>
        </p:nvCxnSpPr>
        <p:spPr>
          <a:xfrm>
            <a:off x="626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2" name="Google Shape;642;p54"/>
          <p:cNvSpPr/>
          <p:nvPr/>
        </p:nvSpPr>
        <p:spPr>
          <a:xfrm>
            <a:off x="6275400" y="15945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4"/>
          <p:cNvSpPr/>
          <p:nvPr/>
        </p:nvSpPr>
        <p:spPr>
          <a:xfrm>
            <a:off x="5489250" y="23778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4"/>
          <p:cNvSpPr/>
          <p:nvPr/>
        </p:nvSpPr>
        <p:spPr>
          <a:xfrm>
            <a:off x="5450050" y="157350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4"/>
          <p:cNvSpPr/>
          <p:nvPr/>
        </p:nvSpPr>
        <p:spPr>
          <a:xfrm>
            <a:off x="6059900" y="22046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6" name="Google Shape;64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1507" y="2692425"/>
            <a:ext cx="1130118" cy="115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7" name="Google Shape;647;p54"/>
          <p:cNvCxnSpPr/>
          <p:nvPr/>
        </p:nvCxnSpPr>
        <p:spPr>
          <a:xfrm flipH="1" rot="10800000">
            <a:off x="3377525" y="3267372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8" name="Google Shape;648;p54"/>
          <p:cNvSpPr/>
          <p:nvPr/>
        </p:nvSpPr>
        <p:spPr>
          <a:xfrm>
            <a:off x="5434175" y="28403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9" name="Google Shape;649;p54"/>
          <p:cNvCxnSpPr/>
          <p:nvPr/>
        </p:nvCxnSpPr>
        <p:spPr>
          <a:xfrm>
            <a:off x="5434175" y="30664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0" name="Google Shape;650;p54"/>
          <p:cNvCxnSpPr/>
          <p:nvPr/>
        </p:nvCxnSpPr>
        <p:spPr>
          <a:xfrm>
            <a:off x="5434175" y="32608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1" name="Google Shape;651;p54"/>
          <p:cNvCxnSpPr/>
          <p:nvPr/>
        </p:nvCxnSpPr>
        <p:spPr>
          <a:xfrm>
            <a:off x="5428925" y="34592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2" name="Google Shape;652;p54"/>
          <p:cNvCxnSpPr/>
          <p:nvPr/>
        </p:nvCxnSpPr>
        <p:spPr>
          <a:xfrm>
            <a:off x="5434175" y="36393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3" name="Google Shape;653;p54"/>
          <p:cNvCxnSpPr/>
          <p:nvPr/>
        </p:nvCxnSpPr>
        <p:spPr>
          <a:xfrm>
            <a:off x="5623500" y="28350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54"/>
          <p:cNvCxnSpPr/>
          <p:nvPr/>
        </p:nvCxnSpPr>
        <p:spPr>
          <a:xfrm>
            <a:off x="582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5" name="Google Shape;655;p54"/>
          <p:cNvCxnSpPr/>
          <p:nvPr/>
        </p:nvCxnSpPr>
        <p:spPr>
          <a:xfrm>
            <a:off x="6033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6" name="Google Shape;656;p54"/>
          <p:cNvCxnSpPr/>
          <p:nvPr/>
        </p:nvCxnSpPr>
        <p:spPr>
          <a:xfrm>
            <a:off x="623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54"/>
          <p:cNvSpPr/>
          <p:nvPr/>
        </p:nvSpPr>
        <p:spPr>
          <a:xfrm>
            <a:off x="6249000" y="28560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54"/>
          <p:cNvSpPr/>
          <p:nvPr/>
        </p:nvSpPr>
        <p:spPr>
          <a:xfrm>
            <a:off x="5462850" y="36393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4"/>
          <p:cNvSpPr/>
          <p:nvPr/>
        </p:nvSpPr>
        <p:spPr>
          <a:xfrm>
            <a:off x="5631400" y="283125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54"/>
          <p:cNvSpPr/>
          <p:nvPr/>
        </p:nvSpPr>
        <p:spPr>
          <a:xfrm>
            <a:off x="6033500" y="34661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4"/>
          <p:cNvSpPr txBox="1"/>
          <p:nvPr/>
        </p:nvSpPr>
        <p:spPr>
          <a:xfrm>
            <a:off x="411725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применения 2x2 MaxPooling’а к картам активаций: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 layer</a:t>
            </a:r>
            <a:endParaRPr/>
          </a:p>
        </p:txBody>
      </p:sp>
      <p:pic>
        <p:nvPicPr>
          <p:cNvPr id="667" name="Google Shape;6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625" y="1083250"/>
            <a:ext cx="3613325" cy="26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175" y="2158788"/>
            <a:ext cx="1146225" cy="10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0150" y="2135571"/>
            <a:ext cx="1146225" cy="1064354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5"/>
          <p:cNvSpPr txBox="1"/>
          <p:nvPr/>
        </p:nvSpPr>
        <p:spPr>
          <a:xfrm>
            <a:off x="106700" y="1296288"/>
            <a:ext cx="6616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Image                    Kernel                   Feature Map                         Pooling</a:t>
            </a:r>
            <a:endParaRPr/>
          </a:p>
        </p:txBody>
      </p:sp>
      <p:cxnSp>
        <p:nvCxnSpPr>
          <p:cNvPr id="671" name="Google Shape;671;p55"/>
          <p:cNvCxnSpPr>
            <a:stCxn id="668" idx="3"/>
            <a:endCxn id="669" idx="1"/>
          </p:cNvCxnSpPr>
          <p:nvPr/>
        </p:nvCxnSpPr>
        <p:spPr>
          <a:xfrm>
            <a:off x="1414400" y="26677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2" name="Google Shape;672;p55"/>
          <p:cNvSpPr/>
          <p:nvPr/>
        </p:nvSpPr>
        <p:spPr>
          <a:xfrm>
            <a:off x="3336300" y="1919438"/>
            <a:ext cx="1377900" cy="136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3" name="Google Shape;673;p55"/>
          <p:cNvCxnSpPr/>
          <p:nvPr/>
        </p:nvCxnSpPr>
        <p:spPr>
          <a:xfrm rot="10800000">
            <a:off x="3346800" y="22519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4" name="Google Shape;674;p55"/>
          <p:cNvCxnSpPr/>
          <p:nvPr/>
        </p:nvCxnSpPr>
        <p:spPr>
          <a:xfrm rot="10800000">
            <a:off x="3346800" y="2603138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55"/>
          <p:cNvCxnSpPr/>
          <p:nvPr/>
        </p:nvCxnSpPr>
        <p:spPr>
          <a:xfrm rot="10800000">
            <a:off x="3341550" y="29564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" name="Google Shape;676;p55"/>
          <p:cNvCxnSpPr/>
          <p:nvPr/>
        </p:nvCxnSpPr>
        <p:spPr>
          <a:xfrm>
            <a:off x="43671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55"/>
          <p:cNvCxnSpPr/>
          <p:nvPr/>
        </p:nvCxnSpPr>
        <p:spPr>
          <a:xfrm>
            <a:off x="40200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8" name="Google Shape;678;p55"/>
          <p:cNvCxnSpPr/>
          <p:nvPr/>
        </p:nvCxnSpPr>
        <p:spPr>
          <a:xfrm>
            <a:off x="3676475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55"/>
          <p:cNvSpPr txBox="1"/>
          <p:nvPr/>
        </p:nvSpPr>
        <p:spPr>
          <a:xfrm>
            <a:off x="3294200" y="1898563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12   20   30    0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5"/>
          <p:cNvSpPr txBox="1"/>
          <p:nvPr/>
        </p:nvSpPr>
        <p:spPr>
          <a:xfrm>
            <a:off x="3294200" y="2240875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8  </a:t>
            </a:r>
            <a:r>
              <a:rPr lang="ru"/>
              <a:t>  12    2     0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5"/>
          <p:cNvSpPr txBox="1"/>
          <p:nvPr/>
        </p:nvSpPr>
        <p:spPr>
          <a:xfrm>
            <a:off x="3320550" y="2587088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34</a:t>
            </a:r>
            <a:r>
              <a:rPr lang="ru"/>
              <a:t>   70   37    4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5"/>
          <p:cNvSpPr txBox="1"/>
          <p:nvPr/>
        </p:nvSpPr>
        <p:spPr>
          <a:xfrm>
            <a:off x="3237301" y="2954313"/>
            <a:ext cx="150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r>
              <a:rPr lang="ru"/>
              <a:t>112 100  25  12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3" name="Google Shape;683;p55"/>
          <p:cNvCxnSpPr/>
          <p:nvPr/>
        </p:nvCxnSpPr>
        <p:spPr>
          <a:xfrm>
            <a:off x="2906375" y="2603175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4" name="Google Shape;684;p55"/>
          <p:cNvCxnSpPr/>
          <p:nvPr/>
        </p:nvCxnSpPr>
        <p:spPr>
          <a:xfrm>
            <a:off x="4808725" y="25995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5" name="Google Shape;685;p55"/>
          <p:cNvSpPr txBox="1"/>
          <p:nvPr/>
        </p:nvSpPr>
        <p:spPr>
          <a:xfrm>
            <a:off x="2299525" y="4102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8761D"/>
                </a:solidFill>
              </a:rPr>
              <a:t>Image </a:t>
            </a:r>
            <a:r>
              <a:rPr lang="ru"/>
              <a:t>-&gt; conv </a:t>
            </a:r>
            <a:r>
              <a:rPr lang="ru">
                <a:solidFill>
                  <a:schemeClr val="dk1"/>
                </a:solidFill>
              </a:rPr>
              <a:t>-&gt; act -&gt; pool -&gt; conv ...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691" name="Google Shape;69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6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6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694" name="Google Shape;694;p56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6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696" name="Google Shape;696;p56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 компьютерного зрения (CV)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75" y="1257649"/>
            <a:ext cx="7553250" cy="30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8"/>
          <p:cNvSpPr txBox="1"/>
          <p:nvPr/>
        </p:nvSpPr>
        <p:spPr>
          <a:xfrm>
            <a:off x="390700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Классификация, детекция, сегментация</a:t>
            </a:r>
            <a:endParaRPr sz="2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50" y="1410325"/>
            <a:ext cx="809625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59"/>
          <p:cNvSpPr txBox="1"/>
          <p:nvPr/>
        </p:nvSpPr>
        <p:spPr>
          <a:xfrm>
            <a:off x="411725" y="5321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Сегментация </a:t>
            </a:r>
            <a:r>
              <a:rPr lang="ru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важная задача для медицины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625" y="1426225"/>
            <a:ext cx="6646800" cy="3314874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60"/>
          <p:cNvSpPr txBox="1"/>
          <p:nvPr/>
        </p:nvSpPr>
        <p:spPr>
          <a:xfrm>
            <a:off x="527425" y="3007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...и все эти задачи очень важны для беспилотных автомобилей.</a:t>
            </a:r>
            <a:endParaRPr/>
          </a:p>
        </p:txBody>
      </p:sp>
      <p:sp>
        <p:nvSpPr>
          <p:cNvPr id="720" name="Google Shape;720;p60"/>
          <p:cNvSpPr txBox="1"/>
          <p:nvPr/>
        </p:nvSpPr>
        <p:spPr>
          <a:xfrm>
            <a:off x="169800" y="1426225"/>
            <a:ext cx="2009100" cy="24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детекция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классификация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сегментация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поиск по 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изображениям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оценка положения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3900" y="1088550"/>
            <a:ext cx="5715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61"/>
          <p:cNvSpPr txBox="1"/>
          <p:nvPr/>
        </p:nvSpPr>
        <p:spPr>
          <a:xfrm>
            <a:off x="285500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Optical Character Recognition</a:t>
            </a:r>
            <a:endParaRPr sz="2000"/>
          </a:p>
        </p:txBody>
      </p:sp>
      <p:sp>
        <p:nvSpPr>
          <p:cNvPr id="727" name="Google Shape;727;p61"/>
          <p:cNvSpPr txBox="1"/>
          <p:nvPr/>
        </p:nvSpPr>
        <p:spPr>
          <a:xfrm>
            <a:off x="285500" y="1079125"/>
            <a:ext cx="2629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автоматический перевод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улучшение качества фотографий документов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скан чеков/визиток/etc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/>
          <p:nvPr/>
        </p:nvSpPr>
        <p:spPr>
          <a:xfrm>
            <a:off x="3030825" y="2205975"/>
            <a:ext cx="3828600" cy="2387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3903850" y="1448650"/>
            <a:ext cx="4110900" cy="18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 2012 года в обработке картинок использовались НЕ нейронные подходы.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Подходы, основанные на нейросетях, существовали, но считались неспособными превзойти классические алгоритмы.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2"/>
          <p:cNvSpPr txBox="1"/>
          <p:nvPr/>
        </p:nvSpPr>
        <p:spPr>
          <a:xfrm>
            <a:off x="264475" y="227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Video Understanding</a:t>
            </a:r>
            <a:endParaRPr sz="2000"/>
          </a:p>
        </p:txBody>
      </p:sp>
      <p:pic>
        <p:nvPicPr>
          <p:cNvPr id="733" name="Google Shape;73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750" y="1223100"/>
            <a:ext cx="4019550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62"/>
          <p:cNvSpPr txBox="1"/>
          <p:nvPr/>
        </p:nvSpPr>
        <p:spPr>
          <a:xfrm>
            <a:off x="411725" y="1005500"/>
            <a:ext cx="6058500" cy="24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image/video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subtitles to video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action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pose estimation</a:t>
            </a:r>
            <a:endParaRPr/>
          </a:p>
        </p:txBody>
      </p:sp>
      <p:pic>
        <p:nvPicPr>
          <p:cNvPr id="735" name="Google Shape;73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300" y="2689397"/>
            <a:ext cx="2434075" cy="2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97" y="1413425"/>
            <a:ext cx="5720674" cy="1714926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63"/>
          <p:cNvSpPr txBox="1"/>
          <p:nvPr/>
        </p:nvSpPr>
        <p:spPr>
          <a:xfrm>
            <a:off x="296000" y="9845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Style transfer</a:t>
            </a:r>
            <a:endParaRPr/>
          </a:p>
        </p:txBody>
      </p:sp>
      <p:sp>
        <p:nvSpPr>
          <p:cNvPr id="742" name="Google Shape;742;p63"/>
          <p:cNvSpPr txBox="1"/>
          <p:nvPr/>
        </p:nvSpPr>
        <p:spPr>
          <a:xfrm>
            <a:off x="338100" y="21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GANs (о них на последнем занятии)</a:t>
            </a:r>
            <a:endParaRPr sz="2000"/>
          </a:p>
        </p:txBody>
      </p:sp>
      <p:pic>
        <p:nvPicPr>
          <p:cNvPr id="743" name="Google Shape;74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795" y="3202800"/>
            <a:ext cx="3697854" cy="17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63"/>
          <p:cNvSpPr txBox="1"/>
          <p:nvPr/>
        </p:nvSpPr>
        <p:spPr>
          <a:xfrm>
            <a:off x="2326100" y="3950675"/>
            <a:ext cx="26085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 generation/completion</a:t>
            </a:r>
            <a:endParaRPr/>
          </a:p>
        </p:txBody>
      </p:sp>
      <p:sp>
        <p:nvSpPr>
          <p:cNvPr id="745" name="Google Shape;745;p63"/>
          <p:cNvSpPr txBox="1"/>
          <p:nvPr/>
        </p:nvSpPr>
        <p:spPr>
          <a:xfrm>
            <a:off x="622100" y="3940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0" name="Google Shape;750;p64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64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6" name="Google Shape;756;p65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65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18"/>
          <p:cNvCxnSpPr>
            <a:stCxn id="91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8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для выделенного пикселя: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OY: 68-56 = 8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OX: 89-78 = 11</a:t>
            </a:r>
            <a:endParaRPr/>
          </a:p>
        </p:txBody>
      </p:sp>
      <p:cxnSp>
        <p:nvCxnSpPr>
          <p:cNvPr id="94" name="Google Shape;94;p18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8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" name="Google Shape;104;p19"/>
          <p:cNvCxnSpPr>
            <a:stCxn id="103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19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будут отличаться для пикселей, находящихся на границе изображения и внутри объектов.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Далее на полученных фичах обучим классификатор изображений.</a:t>
            </a:r>
            <a:endParaRPr/>
          </a:p>
        </p:txBody>
      </p:sp>
      <p:cxnSp>
        <p:nvCxnSpPr>
          <p:cNvPr id="106" name="Google Shape;106;p19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9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/>
        </p:nvSpPr>
        <p:spPr>
          <a:xfrm>
            <a:off x="4093175" y="1223325"/>
            <a:ext cx="3713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Первая успешная архитектура сверточной нейронной сети -- AlexNet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126" name="Google Shape;126;p21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